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6" r:id="rId2"/>
    <p:sldMasterId id="2147483752" r:id="rId3"/>
  </p:sldMasterIdLst>
  <p:notesMasterIdLst>
    <p:notesMasterId r:id="rId15"/>
  </p:notesMasterIdLst>
  <p:sldIdLst>
    <p:sldId id="265" r:id="rId4"/>
    <p:sldId id="264" r:id="rId5"/>
    <p:sldId id="266" r:id="rId6"/>
    <p:sldId id="268" r:id="rId7"/>
    <p:sldId id="261" r:id="rId8"/>
    <p:sldId id="267" r:id="rId9"/>
    <p:sldId id="263" r:id="rId10"/>
    <p:sldId id="262" r:id="rId11"/>
    <p:sldId id="269" r:id="rId12"/>
    <p:sldId id="25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C1960-0259-C593-0399-5937F294FB0B}" v="77" dt="2023-02-23T17:43:44.417"/>
    <p1510:client id="{334B33E0-E430-27BA-EB08-5BBAFBD36F54}" v="339" dt="2023-02-22T14:29:12.479"/>
    <p1510:client id="{3E523938-F502-8148-AC3A-A9059BDACAF5}" v="164" dt="2023-02-23T16:35:36.557"/>
    <p1510:client id="{418EC448-B407-337F-F08F-6AB71A6123BA}" v="1" dt="2023-02-02T17:57:59.262"/>
    <p1510:client id="{5126A25E-5AA2-3263-048E-328A8A43C679}" v="235" dt="2023-02-22T13:27:55.732"/>
    <p1510:client id="{B17BB9CC-1995-8BDF-A82B-BD61769D6890}" v="315" dt="2023-02-22T13:17:12.636"/>
    <p1510:client id="{BE3C007C-4904-E706-4A75-05B9B7496F8B}" v="18" dt="2023-02-01T14:05:57.438"/>
    <p1510:client id="{D94D8CCF-914B-41AE-6E57-11B55FA1C456}" v="40" dt="2023-02-23T17:45:46.569"/>
    <p1510:client id="{EF32D16A-5E0D-6851-288A-8DF0A610E6BD}" v="44" dt="2023-02-25T17:30:25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51F4-FABA-43F0-B470-33FEE6ABF800}" type="datetimeFigureOut">
              <a:t>26/02/2024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72B9-B43F-44FA-89E6-A086850172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055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10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7244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11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735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5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3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963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4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746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5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035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6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808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7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2635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8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5408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9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66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015700" y="2077680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Image Processing with Python: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Bonus lecture: Affine and AI</a:t>
            </a:r>
            <a:br>
              <a:rPr lang="en-US" sz="4000" b="1" spc="-1" dirty="0"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-538730" y="4477049"/>
            <a:ext cx="13264519" cy="17164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latin typeface="Assistant"/>
              </a:rPr>
              <a:t>Dr. Dani </a:t>
            </a:r>
            <a:r>
              <a:rPr lang="nl-NL" sz="2400" spc="-1" dirty="0" err="1">
                <a:latin typeface="Assistant"/>
              </a:rPr>
              <a:t>Bodor</a:t>
            </a:r>
            <a:r>
              <a:rPr lang="nl-NL" sz="2400" spc="-1" dirty="0">
                <a:latin typeface="Assistant"/>
              </a:rPr>
              <a:t>, PhD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Djura</a:t>
            </a:r>
            <a:r>
              <a:rPr lang="nl-NL" sz="2400" spc="-1" dirty="0">
                <a:latin typeface="Assistant"/>
              </a:rPr>
              <a:t> Smits,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Giulia</a:t>
            </a:r>
            <a:r>
              <a:rPr lang="nl-NL" sz="2400" spc="-1" dirty="0">
                <a:latin typeface="Assistant"/>
              </a:rPr>
              <a:t> </a:t>
            </a:r>
            <a:r>
              <a:rPr lang="nl-NL" sz="2400" spc="-1" dirty="0" err="1">
                <a:latin typeface="Assistant"/>
              </a:rPr>
              <a:t>Criocioni</a:t>
            </a:r>
            <a:r>
              <a:rPr lang="nl-NL" sz="2400" spc="-1" dirty="0">
                <a:latin typeface="Assistant"/>
              </a:rPr>
              <a:t>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424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2E0FB-E6BF-DDA4-8BD2-918EB922CE58}"/>
              </a:ext>
            </a:extLst>
          </p:cNvPr>
          <p:cNvSpPr txBox="1"/>
          <p:nvPr/>
        </p:nvSpPr>
        <p:spPr>
          <a:xfrm>
            <a:off x="1230904" y="1030310"/>
            <a:ext cx="1055667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Affines</a:t>
            </a:r>
            <a:r>
              <a:rPr lang="en-US" sz="2400" dirty="0"/>
              <a:t>, other real world uses: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Image corrections (undistort)</a:t>
            </a:r>
          </a:p>
          <a:p>
            <a:r>
              <a:rPr lang="en-US" sz="2400" dirty="0"/>
              <a:t>Image registration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Ray casting</a:t>
            </a:r>
          </a:p>
          <a:p>
            <a:endParaRPr lang="en-US" sz="2400" dirty="0"/>
          </a:p>
          <a:p>
            <a:r>
              <a:rPr lang="en-US" sz="2400" dirty="0"/>
              <a:t>Real world like graphics for gaming</a:t>
            </a:r>
          </a:p>
          <a:p>
            <a:endParaRPr lang="en-US" sz="2400" dirty="0"/>
          </a:p>
          <a:p>
            <a:r>
              <a:rPr lang="en-US" sz="2400" dirty="0"/>
              <a:t>The driver of the GPU -&gt; modern deep learning?</a:t>
            </a:r>
          </a:p>
        </p:txBody>
      </p:sp>
      <p:pic>
        <p:nvPicPr>
          <p:cNvPr id="3" name="Picture 4" descr="A picture containing outdoor, light&#10;&#10;Description automatically generated">
            <a:extLst>
              <a:ext uri="{FF2B5EF4-FFF2-40B4-BE49-F238E27FC236}">
                <a16:creationId xmlns:a16="http://schemas.microsoft.com/office/drawing/2014/main" id="{916E02D0-17A5-CE6A-F4C6-56976FDC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02" y="2178723"/>
            <a:ext cx="5397908" cy="26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9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6266C3-33EC-0E6A-34B3-68910AB3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0000">
            <a:off x="8024352" y="2223739"/>
            <a:ext cx="2743200" cy="2558005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296CB7-03A8-9E17-BE5E-9B13480E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12" y="2718571"/>
            <a:ext cx="2743200" cy="2558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94826-24C6-77F4-EA1E-320B85366764}"/>
              </a:ext>
            </a:extLst>
          </p:cNvPr>
          <p:cNvSpPr txBox="1"/>
          <p:nvPr/>
        </p:nvSpPr>
        <p:spPr>
          <a:xfrm>
            <a:off x="1013953" y="5641258"/>
            <a:ext cx="108548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The affine and other transformations are essential tools for registration algorithms, and augmentation for ML algorithms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08A648B-AB3B-1239-D1AA-D14996EE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0">
            <a:off x="1068028" y="2475690"/>
            <a:ext cx="2743200" cy="255800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53434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Transformations: functions, </a:t>
            </a:r>
            <a:r>
              <a:rPr lang="en-US" sz="2400" b="1" dirty="0"/>
              <a:t>some</a:t>
            </a:r>
            <a:r>
              <a:rPr lang="en-US" sz="2400" dirty="0"/>
              <a:t> can make 'augmented data':</a:t>
            </a:r>
            <a:endParaRPr lang="en-US" dirty="0"/>
          </a:p>
          <a:p>
            <a:r>
              <a:rPr lang="en-US" dirty="0"/>
              <a:t> note differences in medical meaning of transformed images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4101278" cy="333114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03" y="2205877"/>
            <a:ext cx="2746575" cy="333729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4936" y="2214013"/>
            <a:ext cx="4076700" cy="3312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628205" y="5978769"/>
            <a:ext cx="1173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Normal?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D797B-41D8-1746-B345-363C648C3BD2}"/>
              </a:ext>
            </a:extLst>
          </p:cNvPr>
          <p:cNvSpPr txBox="1"/>
          <p:nvPr/>
        </p:nvSpPr>
        <p:spPr>
          <a:xfrm>
            <a:off x="4923692" y="5978769"/>
            <a:ext cx="2541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Questionable?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E52F4-942E-E511-D78F-D4AE5B4BE620}"/>
              </a:ext>
            </a:extLst>
          </p:cNvPr>
          <p:cNvSpPr txBox="1"/>
          <p:nvPr/>
        </p:nvSpPr>
        <p:spPr>
          <a:xfrm>
            <a:off x="8010769" y="5978769"/>
            <a:ext cx="332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Situs inversus/dextrocardia?</a:t>
            </a:r>
          </a:p>
        </p:txBody>
      </p:sp>
    </p:spTree>
    <p:extLst>
      <p:ext uri="{BB962C8B-B14F-4D97-AF65-F5344CB8AC3E}">
        <p14:creationId xmlns:p14="http://schemas.microsoft.com/office/powerpoint/2010/main" val="344493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Preparing images for </a:t>
            </a:r>
            <a:r>
              <a:rPr lang="en-US" sz="2400" b="1" dirty="0"/>
              <a:t>supervised </a:t>
            </a:r>
            <a:r>
              <a:rPr lang="en-US" sz="2400" dirty="0"/>
              <a:t>machine learning: a practical path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815681" y="1787769"/>
            <a:ext cx="8896419" cy="50731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1. check some images by hand (quality, content, surprises)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2. check some of labeling by hand (quality, content, surprises)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3. diversity check by obvious protected classes (can be in images or labels)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4. conversion to lossless format?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5. anonymization can include inside images (OCR time?)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6. decide what in images is important, consider cropped versions?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7. normalizations: size, histogram, other, 'centering' in some cases only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8. re-examine some images by hand for resize and other artifacts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9. dataset harmonizations?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10. augmented data creation</a:t>
            </a:r>
            <a:endParaRPr lang="en-US" sz="2000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Preparing images for </a:t>
            </a:r>
            <a:r>
              <a:rPr lang="en-US" sz="2400" b="1" dirty="0"/>
              <a:t>unsupervised</a:t>
            </a:r>
            <a:r>
              <a:rPr lang="en-US" sz="2400" dirty="0"/>
              <a:t> machine learning</a:t>
            </a:r>
            <a:endParaRPr lang="en-US" dirty="0"/>
          </a:p>
          <a:p>
            <a:r>
              <a:rPr lang="en-US" sz="2400" dirty="0"/>
              <a:t>and other algorithms like segmentation, ICA, PCA etc.: a practical path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815681" y="1787769"/>
            <a:ext cx="8896419" cy="4611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1. consider algorithm itself e.g. segmentation algorithms may not benefit from extra data or is the angle an important feature to find?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2. anonymization can include inside images (OCR time?)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3. conversion to lossless format?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4. decide what in images is important, consider cropped versions?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5. maybe normalizations: size, histogram, other,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6. re-examine some images by hand for resize and other artifacts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7. possibly augmented data creation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8. dataset harmonization concerns if multi-dataset </a:t>
            </a:r>
            <a:endParaRPr lang="en-US" sz="2000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 why or why not?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Why: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Depending upon your algorithm you need enough data per label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Can help with over-fitting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Sometimes simpler than fancy geometrical algorithms for data that should be nearly rotationally invariant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Why not: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Fallacy of more data is always better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07915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Preparing images for machine learning: 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2015252" y="1787769"/>
            <a:ext cx="8696848" cy="2272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Augmented data:</a:t>
            </a:r>
            <a:endParaRPr lang="en-US"/>
          </a:p>
          <a:p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0. consider balance of labels</a:t>
            </a:r>
          </a:p>
          <a:p>
            <a:r>
              <a:rPr lang="en-US" sz="2000" dirty="0">
                <a:ea typeface="+mn-lt"/>
                <a:cs typeface="+mn-lt"/>
              </a:rPr>
              <a:t>1. rotationally invariant versus variant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2. </a:t>
            </a:r>
            <a:r>
              <a:rPr lang="en-US" sz="2000" dirty="0" err="1">
                <a:ea typeface="+mn-lt"/>
                <a:cs typeface="+mn-lt"/>
              </a:rPr>
              <a:t>affines</a:t>
            </a:r>
            <a:r>
              <a:rPr lang="en-US" sz="2000" dirty="0">
                <a:ea typeface="+mn-lt"/>
                <a:cs typeface="+mn-lt"/>
              </a:rPr>
              <a:t> and other transforms</a:t>
            </a:r>
            <a:endParaRPr lang="en-US"/>
          </a:p>
          <a:p>
            <a:endParaRPr lang="en-US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1D651-E3E9-CE42-0FA7-2151F1CBC38B}"/>
              </a:ext>
            </a:extLst>
          </p:cNvPr>
          <p:cNvSpPr txBox="1"/>
          <p:nvPr/>
        </p:nvSpPr>
        <p:spPr>
          <a:xfrm>
            <a:off x="2068286" y="3320143"/>
            <a:ext cx="820419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Transformations: functions over part or all of images</a:t>
            </a:r>
          </a:p>
          <a:p>
            <a:endParaRPr lang="en-US" sz="2200" dirty="0"/>
          </a:p>
          <a:p>
            <a:r>
              <a:rPr lang="en-US" sz="2200" dirty="0" err="1"/>
              <a:t>Affines</a:t>
            </a:r>
            <a:r>
              <a:rPr lang="en-US" sz="2200" dirty="0"/>
              <a:t>: technical definition versus programmer definition</a:t>
            </a:r>
          </a:p>
        </p:txBody>
      </p:sp>
    </p:spTree>
    <p:extLst>
      <p:ext uri="{BB962C8B-B14F-4D97-AF65-F5344CB8AC3E}">
        <p14:creationId xmlns:p14="http://schemas.microsoft.com/office/powerpoint/2010/main" val="423664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703761" y="179450"/>
            <a:ext cx="5038536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466761" y="891215"/>
            <a:ext cx="10320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Geometric are a subset of transformations</a:t>
            </a:r>
          </a:p>
          <a:p>
            <a:r>
              <a:rPr lang="en-US" sz="2400" dirty="0"/>
              <a:t>Affine transformations are a (sub)subset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95" y="75165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47" y="4973826"/>
            <a:ext cx="831806" cy="101872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95243" y="4975449"/>
            <a:ext cx="1263162" cy="1013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997556" y="6214516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Affine keeps lines and keeps parallel lines parallel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29FA670-D3B9-BB9E-BB53-AFA4211E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788" y="3512057"/>
            <a:ext cx="1342944" cy="111132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C4E8D2-60E4-14EB-CB55-E856910F7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17" y="3717677"/>
            <a:ext cx="1349458" cy="112435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4B4321-066D-BFA0-B7DE-9694D1D47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862" y="4978646"/>
            <a:ext cx="1232227" cy="1029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30DB8-6FB4-BADD-3AB4-547BA1A284A4}"/>
              </a:ext>
            </a:extLst>
          </p:cNvPr>
          <p:cNvSpPr txBox="1"/>
          <p:nvPr/>
        </p:nvSpPr>
        <p:spPr>
          <a:xfrm>
            <a:off x="4191000" y="40639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5A3BAB90-18D7-0903-BD39-6DE264550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829" y="2482006"/>
            <a:ext cx="1539724" cy="12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Affine exercise : let's augment some data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59" y="2205877"/>
            <a:ext cx="1085806" cy="132483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32166" y="2207500"/>
            <a:ext cx="1966547" cy="1599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910846" y="4383483"/>
            <a:ext cx="1062924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Notebook with implementation: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Please open the</a:t>
            </a:r>
            <a:r>
              <a:rPr lang="en-US" sz="2400" b="1" i="1" dirty="0">
                <a:ea typeface="+mn-lt"/>
                <a:cs typeface="+mn-lt"/>
              </a:rPr>
              <a:t> student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Jupyter</a:t>
            </a:r>
            <a:r>
              <a:rPr lang="en-US" sz="2400" dirty="0">
                <a:ea typeface="+mn-lt"/>
                <a:cs typeface="+mn-lt"/>
              </a:rPr>
              <a:t> notebook in bonus lecture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556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Augmenting data example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Do you see more problems coming in our algorithm?</a:t>
            </a:r>
          </a:p>
          <a:p>
            <a:r>
              <a:rPr lang="en-US" sz="2400" dirty="0"/>
              <a:t>Confounders are not just for social scientists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8489C6-2415-3848-0B9D-725401F7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81" y="3239082"/>
            <a:ext cx="2743200" cy="24844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B8198F-0C74-A060-74E8-80839582A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14" y="3368776"/>
            <a:ext cx="2743200" cy="22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1515</Words>
  <Application>Microsoft Office PowerPoint</Application>
  <PresentationFormat>Widescreen</PresentationFormat>
  <Paragraphs>164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Arial,Sans-Serif</vt:lpstr>
      <vt:lpstr>Assistant</vt:lpstr>
      <vt:lpstr>Calibri</vt:lpstr>
      <vt:lpstr>Calibri Light</vt:lpstr>
      <vt:lpstr>Nunito</vt:lpstr>
      <vt:lpstr>Symbol</vt:lpstr>
      <vt:lpstr>Times New Roman</vt:lpstr>
      <vt:lpstr>Wingdings</vt:lpstr>
      <vt:lpstr>office theme</vt:lpstr>
      <vt:lpstr>Office Theme</vt:lpstr>
      <vt:lpstr>Office Theme</vt:lpstr>
      <vt:lpstr>Image Processing with Python: Bonus lecture: Affine and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Candace Moore</cp:lastModifiedBy>
  <cp:revision>157</cp:revision>
  <dcterms:created xsi:type="dcterms:W3CDTF">2023-02-01T14:05:26Z</dcterms:created>
  <dcterms:modified xsi:type="dcterms:W3CDTF">2024-02-26T09:30:18Z</dcterms:modified>
</cp:coreProperties>
</file>